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5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C7E0A-459A-481C-AD0E-BC58F08CA93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83680-0EEC-444F-88B5-FBB76FD3E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99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A3EBD-D74F-4353-A1FC-AD6FFA953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14DA85-2F12-49E9-9CAD-D3C4966743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2044A-F922-4283-9A17-799E0175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3A87-FE0F-4F86-8340-3AEC15F0C13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6FB5B-0824-4A52-99AC-E46138E3C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E0BF9-7EA7-4F32-8BA4-0152A478C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7E99-8922-4782-BD5A-522690FB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14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BB10A-FC87-40AA-B461-E685228E2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80F5B-1A07-41C4-90CB-C48E92CC3F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11224-1109-40D8-98EE-C545CE73E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3A87-FE0F-4F86-8340-3AEC15F0C13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5456A-4B8E-4006-9339-25B72438D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E760B-C361-47F9-BE6B-E2612F2D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7E99-8922-4782-BD5A-522690FB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356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9DE009-E10C-4E0C-9D80-8B07A771CE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EFB99C-505C-4F52-93F1-3E1CCB003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783C7-3A80-448F-A245-FDA6D46D1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3A87-FE0F-4F86-8340-3AEC15F0C13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5383B-D4B4-4B0C-A72C-D5996183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A8B97-5D82-4156-9A13-F22ABB94B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7E99-8922-4782-BD5A-522690FB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3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2985D-37A3-4511-B335-788D811AF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F02CC-D710-49DF-9C1B-B5C3E9BD6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EEB02-0B0E-4EA2-8F19-0E647FC4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3A87-FE0F-4F86-8340-3AEC15F0C13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CD204-6950-48DC-B0FA-28F71FDA1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0004E-277D-459C-BFD9-BF3EE80F1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7E99-8922-4782-BD5A-522690FB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3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37DB5-BADF-41D3-9BAE-63117E33E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A2F33-2487-49E4-B63C-878CC22E1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67250-3723-496B-877A-0ECECDEE0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3A87-FE0F-4F86-8340-3AEC15F0C13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4F1CE-6F01-44EF-9797-3A31AAA7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7823B-BAB4-4F56-8138-653573FE5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7E99-8922-4782-BD5A-522690FB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3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39F1F-A498-44CD-A5AB-EC439777E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3E52A-0264-4819-953E-B2BCE792D4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96E1B-CE36-4A60-BC4C-19CBFAA7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732AD8-5E38-4725-B795-8D0351D5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3A87-FE0F-4F86-8340-3AEC15F0C13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BEF288-47BB-4683-8396-BDD5C75A3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DB531-A404-4D0D-AAB1-10185E2DD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7E99-8922-4782-BD5A-522690FB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8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5343C-1ADC-47BC-8271-A5655276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D60CB2-2F62-41FB-8725-E6303F361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CCEE56-1EBD-43D8-AA17-B82B368D1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21AD9F-58C0-40FA-882E-D04E1C19D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D40076-7B4D-4646-A483-80CE26FA2F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E5BD9C-35AE-4ADB-A86C-58502877E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3A87-FE0F-4F86-8340-3AEC15F0C13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FC45C1-404F-41FD-967E-446DD3870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E9DA4A-60E9-4BF5-A6FA-DC5CB31B3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7E99-8922-4782-BD5A-522690FB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87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6650B-9812-462E-8574-79D44279A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CC8978-C35E-467A-9EC7-E256E11A6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3A87-FE0F-4F86-8340-3AEC15F0C13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BD252-CA6C-4403-AC7A-521D91B6B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DC5935-0396-4DF0-BE74-757055C56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7E99-8922-4782-BD5A-522690FB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0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945E0E-7330-4988-8F08-B2355E61F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3A87-FE0F-4F86-8340-3AEC15F0C13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96C788-C124-4D55-913B-DF7856CBA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0CFF9F-1B6D-4CB9-88E9-91F7EEC5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7E99-8922-4782-BD5A-522690FB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1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9A301-2832-48E2-8D6E-BC3B40CDF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518B0-1E03-4028-B377-9784B942F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052720-87DE-4242-8CA4-4DA3BB37B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DFE2D-BFD1-48C8-BD01-A3DACBFAF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3A87-FE0F-4F86-8340-3AEC15F0C13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BE6B1-4B20-43C5-B700-45EF04A67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61FFCE-98FC-4927-8A72-726206BE9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7E99-8922-4782-BD5A-522690FB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00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B26EE-E0F2-4EDD-B133-9B55E78D7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0D75E4-7EEB-4B89-AD29-85B6DF2628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396729-EA9C-4ADC-8408-FF9A9DD72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37460-3680-417F-A06C-CAFCCE2EC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3A87-FE0F-4F86-8340-3AEC15F0C13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641CD-8124-46E8-97E4-551651DC6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823BF7-1BCB-43C0-A337-4C85FF0EE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57E99-8922-4782-BD5A-522690FB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9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D9DB3-4E6C-44EF-84BE-226D29EEE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1A047-BE53-44F1-A0B3-535195D92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09813-551C-4653-930E-C792B2C723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E3A87-FE0F-4F86-8340-3AEC15F0C13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67A9C-9C7C-4A6A-85F1-736F11A15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C70D5-DF9B-4672-A3AD-E691828494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57E99-8922-4782-BD5A-522690FB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2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3D57CA-81E3-4A43-96D7-B12196D65D43}"/>
              </a:ext>
            </a:extLst>
          </p:cNvPr>
          <p:cNvSpPr txBox="1"/>
          <p:nvPr/>
        </p:nvSpPr>
        <p:spPr>
          <a:xfrm>
            <a:off x="1149291" y="2184948"/>
            <a:ext cx="10779950" cy="182678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isometricOffAxis1Right"/>
              <a:lightRig rig="threePt" dir="t"/>
            </a:scene3d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54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DÒNG ĐIỆN TRONG CHẤT ĐIỆN PHÂN</a:t>
            </a:r>
            <a:endParaRPr lang="en-US" sz="540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541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4E6A00-CF25-4192-8FF4-318689591F5E}"/>
              </a:ext>
            </a:extLst>
          </p:cNvPr>
          <p:cNvSpPr txBox="1"/>
          <p:nvPr/>
        </p:nvSpPr>
        <p:spPr>
          <a:xfrm>
            <a:off x="3930868" y="578070"/>
            <a:ext cx="4698125" cy="841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về nhà: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E959E1-F97B-431A-AEF7-1E3373DB4BFB}"/>
              </a:ext>
            </a:extLst>
          </p:cNvPr>
          <p:cNvSpPr txBox="1"/>
          <p:nvPr/>
        </p:nvSpPr>
        <p:spPr>
          <a:xfrm>
            <a:off x="1408386" y="1901417"/>
            <a:ext cx="10174014" cy="32389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3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Bài </a:t>
            </a:r>
            <a:r>
              <a:rPr lang="en-US" sz="3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pt-BR" sz="3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Cho bình điện phân có điện trở R</a:t>
            </a:r>
            <a:r>
              <a:rPr lang="en-US" sz="3200" baseline="-25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=3Ω mắc song song với điện trở R</a:t>
            </a:r>
            <a:r>
              <a:rPr lang="en-US" sz="3200" baseline="-25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=6Ω và nối vào nguồn điện ξ=6 V, r=1Ω.</a:t>
            </a:r>
            <a:endParaRPr lang="en-US" sz="320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a) Tính cường độ dòng điện qua bình điện phân. </a:t>
            </a:r>
            <a:endParaRPr lang="en-US" sz="320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b) Xác định tên kim loại bám vào katot. Biết khối lượng kim loại bám vào katot sau 16 phút 5 giây là 0,4267 g.</a:t>
            </a:r>
            <a:endParaRPr lang="en-US" sz="320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51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1AD751E-84F7-48BF-8CA4-E7065EC4AF03}"/>
              </a:ext>
            </a:extLst>
          </p:cNvPr>
          <p:cNvSpPr txBox="1"/>
          <p:nvPr/>
        </p:nvSpPr>
        <p:spPr>
          <a:xfrm>
            <a:off x="819806" y="950903"/>
            <a:ext cx="2388066" cy="655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 thức:</a:t>
            </a:r>
            <a:endParaRPr lang="en-US" sz="360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8D391C-F0EB-4CD0-9FEA-3E4CE7805E0B}"/>
              </a:ext>
            </a:extLst>
          </p:cNvPr>
          <p:cNvSpPr txBox="1"/>
          <p:nvPr/>
        </p:nvSpPr>
        <p:spPr>
          <a:xfrm>
            <a:off x="3942127" y="1606788"/>
            <a:ext cx="2153873" cy="5305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 = k.q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6DD32C-F93F-4925-950F-51A1B285265B}"/>
              </a:ext>
            </a:extLst>
          </p:cNvPr>
          <p:cNvSpPr txBox="1"/>
          <p:nvPr/>
        </p:nvSpPr>
        <p:spPr>
          <a:xfrm>
            <a:off x="1035269" y="2290289"/>
            <a:ext cx="10121462" cy="1657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 là khối lượng chất được giải phóng ở điện cực (g)</a:t>
            </a:r>
            <a:endParaRPr lang="en-US" sz="280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k: Đương lượng điện hóa của chất được giải phóng ở điện cực (g/C)</a:t>
            </a:r>
            <a:endParaRPr lang="en-US" sz="280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q: Điện lượng (C)</a:t>
            </a:r>
            <a:endParaRPr lang="en-US" sz="280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F0429E1-D9AB-4A0F-B58C-F5C1F61AFB76}"/>
                  </a:ext>
                </a:extLst>
              </p:cNvPr>
              <p:cNvSpPr txBox="1"/>
              <p:nvPr/>
            </p:nvSpPr>
            <p:spPr>
              <a:xfrm>
                <a:off x="3867805" y="3990730"/>
                <a:ext cx="2575035" cy="84330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marR="0" lvl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32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</m:t>
                        </m:r>
                      </m:den>
                    </m:f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f>
                      <m:fPr>
                        <m:ctrlPr>
                          <a:rPr lang="en-US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3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.I.t </a:t>
                </a:r>
                <a:endParaRPr lang="en-US" sz="32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F0429E1-D9AB-4A0F-B58C-F5C1F61AFB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805" y="3990730"/>
                <a:ext cx="2575035" cy="843308"/>
              </a:xfrm>
              <a:prstGeom prst="rect">
                <a:avLst/>
              </a:prstGeom>
              <a:blipFill>
                <a:blip r:embed="rId2"/>
                <a:stretch>
                  <a:fillRect r="-471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97ACDBE-4789-45C1-8857-96A68C57C956}"/>
                  </a:ext>
                </a:extLst>
              </p:cNvPr>
              <p:cNvSpPr txBox="1"/>
              <p:nvPr/>
            </p:nvSpPr>
            <p:spPr>
              <a:xfrm>
                <a:off x="819806" y="5139852"/>
                <a:ext cx="11246069" cy="10942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80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80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96500 C/mol là số Faraday         A: khối lượng phân tử          n: Hóa trị</a:t>
                </a:r>
                <a:endParaRPr lang="en-US" sz="2800">
                  <a:solidFill>
                    <a:schemeClr val="accent1">
                      <a:lumMod val="50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80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 là cường độ dòng điện (A)           t là thời gian dòng điện chạy qua (s)</a:t>
                </a:r>
                <a:endParaRPr lang="en-US" sz="2800">
                  <a:solidFill>
                    <a:schemeClr val="accent1">
                      <a:lumMod val="50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97ACDBE-4789-45C1-8857-96A68C57C9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806" y="5139852"/>
                <a:ext cx="11246069" cy="1094210"/>
              </a:xfrm>
              <a:prstGeom prst="rect">
                <a:avLst/>
              </a:prstGeom>
              <a:blipFill>
                <a:blip r:embed="rId3"/>
                <a:stretch>
                  <a:fillRect l="-1084" t="-5556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DE65755E-37EB-495A-92A0-7DAE15893081}"/>
              </a:ext>
            </a:extLst>
          </p:cNvPr>
          <p:cNvSpPr txBox="1"/>
          <p:nvPr/>
        </p:nvSpPr>
        <p:spPr>
          <a:xfrm>
            <a:off x="1613336" y="310350"/>
            <a:ext cx="9659007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DÒNG ĐIỆN TRONG CHẤT ĐIỆN PHÂN</a:t>
            </a:r>
            <a:endParaRPr lang="en-US" sz="320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66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9" grpId="0"/>
      <p:bldP spid="11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FE017B-B62F-4C81-9056-A1C439BFBAF8}"/>
              </a:ext>
            </a:extLst>
          </p:cNvPr>
          <p:cNvSpPr txBox="1"/>
          <p:nvPr/>
        </p:nvSpPr>
        <p:spPr>
          <a:xfrm>
            <a:off x="1597572" y="460257"/>
            <a:ext cx="9501351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DÒNG ĐIỆN TRONG CHẤT ĐIỆN PHÂN</a:t>
            </a:r>
            <a:endParaRPr lang="en-US" sz="320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B9EF10-655D-4FC0-B571-918FCC956245}"/>
              </a:ext>
            </a:extLst>
          </p:cNvPr>
          <p:cNvSpPr txBox="1"/>
          <p:nvPr/>
        </p:nvSpPr>
        <p:spPr>
          <a:xfrm>
            <a:off x="1135117" y="1397876"/>
            <a:ext cx="10505090" cy="16863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1: </a:t>
            </a:r>
            <a:r>
              <a:rPr lang="en-US" sz="3200" kern="1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Đương lượng điện hóa của niken là k = 3.10</a:t>
            </a:r>
            <a:r>
              <a:rPr lang="en-US" sz="3200" kern="1800" baseline="300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sz="3200" kern="1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g/C. Khi cho một điện lượng 10 C chạy qua bình điện phân có anot bằng niken thì khối lượng niken bám vào catot là bao nhiêu?</a:t>
            </a:r>
            <a:endParaRPr lang="en-US" sz="32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D79054-5540-48CB-9846-101AEEBACDD2}"/>
              </a:ext>
            </a:extLst>
          </p:cNvPr>
          <p:cNvSpPr txBox="1"/>
          <p:nvPr/>
        </p:nvSpPr>
        <p:spPr>
          <a:xfrm>
            <a:off x="1597572" y="3531476"/>
            <a:ext cx="3415863" cy="2135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</a:p>
          <a:p>
            <a:r>
              <a:rPr lang="en-US" sz="3200" kern="1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= 3.10</a:t>
            </a:r>
            <a:r>
              <a:rPr lang="en-US" sz="3200" kern="1800" baseline="300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sz="3200" kern="1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g/C</a:t>
            </a:r>
          </a:p>
          <a:p>
            <a:r>
              <a:rPr lang="en-US" sz="3200" kern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= </a:t>
            </a:r>
            <a:r>
              <a:rPr lang="en-US" sz="3200" kern="1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C </a:t>
            </a:r>
          </a:p>
          <a:p>
            <a:r>
              <a:rPr lang="en-US" sz="3200" kern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= ? g</a:t>
            </a:r>
            <a:endParaRPr lang="en-US" sz="32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CF17E0-2411-47A7-88FC-09113BBA5E6D}"/>
              </a:ext>
            </a:extLst>
          </p:cNvPr>
          <p:cNvSpPr txBox="1"/>
          <p:nvPr/>
        </p:nvSpPr>
        <p:spPr>
          <a:xfrm>
            <a:off x="5412826" y="3851270"/>
            <a:ext cx="65059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 </a:t>
            </a:r>
          </a:p>
          <a:p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 </a:t>
            </a:r>
            <a:r>
              <a:rPr lang="en-US" sz="3200" kern="1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 niken bám vào catot là</a:t>
            </a:r>
          </a:p>
          <a:p>
            <a:r>
              <a:rPr lang="en-US" sz="3200" kern="180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= k.q = </a:t>
            </a:r>
            <a:r>
              <a:rPr lang="en-US" sz="3200" kern="1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3.10</a:t>
            </a:r>
            <a:r>
              <a:rPr lang="en-US" sz="3200" kern="1800" baseline="300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sz="3200" kern="1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.10 = 3.10</a:t>
            </a:r>
            <a:r>
              <a:rPr lang="en-US" sz="3200" kern="1800" baseline="300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en-US" sz="3200" kern="1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endParaRPr lang="en-US" sz="32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5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4C22309-9B31-48C4-9463-BEA28116441E}"/>
              </a:ext>
            </a:extLst>
          </p:cNvPr>
          <p:cNvSpPr txBox="1"/>
          <p:nvPr/>
        </p:nvSpPr>
        <p:spPr>
          <a:xfrm>
            <a:off x="1103587" y="595983"/>
            <a:ext cx="10216054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DÒNG ĐIỆN TRONG CHẤT ĐIỆN PHÂN</a:t>
            </a:r>
            <a:endParaRPr lang="en-US" sz="320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2AB941-147E-4BCA-901D-A1A151014117}"/>
              </a:ext>
            </a:extLst>
          </p:cNvPr>
          <p:cNvSpPr txBox="1"/>
          <p:nvPr/>
        </p:nvSpPr>
        <p:spPr>
          <a:xfrm>
            <a:off x="987973" y="1507160"/>
            <a:ext cx="10216054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b="1" kern="1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2: </a:t>
            </a:r>
            <a:r>
              <a:rPr lang="en-US" sz="3200" u="none" strike="noStrike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Đương lượng điện hóa của đồng là k = 3,3.10</a:t>
            </a:r>
            <a:r>
              <a:rPr lang="en-US" sz="3200" u="none" strike="noStrike" baseline="300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r>
              <a:rPr lang="en-US" sz="3200" u="none" strike="noStrike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g/C. Muốn cho trên catốt của bình điện phân chứa dung dịch CuSO</a:t>
            </a:r>
            <a:r>
              <a:rPr lang="en-US" sz="3200" u="none" strike="noStrike" baseline="-250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3200" u="none" strike="noStrike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với cực dương bằng đồng xuất hiện 1,65 g đồng thì điện lượng chạy qua bình điện phân là</a:t>
            </a:r>
            <a:r>
              <a:rPr 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US" sz="320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12A67C-56A9-45A6-B5A9-3365F2F70466}"/>
              </a:ext>
            </a:extLst>
          </p:cNvPr>
          <p:cNvSpPr txBox="1"/>
          <p:nvPr/>
        </p:nvSpPr>
        <p:spPr>
          <a:xfrm>
            <a:off x="1460938" y="3804745"/>
            <a:ext cx="3415863" cy="2135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</a:p>
          <a:p>
            <a:r>
              <a:rPr lang="en-US" sz="3200" kern="1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= 3,3.10</a:t>
            </a:r>
            <a:r>
              <a:rPr lang="en-US" sz="3200" kern="1800" baseline="300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sz="3200" kern="1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g/C</a:t>
            </a:r>
          </a:p>
          <a:p>
            <a:r>
              <a:rPr lang="en-US" sz="3200" kern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= </a:t>
            </a:r>
            <a:r>
              <a:rPr lang="en-US" sz="3200" kern="1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1,65 g </a:t>
            </a:r>
          </a:p>
          <a:p>
            <a:r>
              <a:rPr lang="en-US" sz="3200" kern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= ? C</a:t>
            </a:r>
            <a:endParaRPr lang="en-US" sz="32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42E2866-C3B5-4AA7-AB1F-F29645E52CB5}"/>
                  </a:ext>
                </a:extLst>
              </p:cNvPr>
              <p:cNvSpPr txBox="1"/>
              <p:nvPr/>
            </p:nvSpPr>
            <p:spPr>
              <a:xfrm>
                <a:off x="5129048" y="3909848"/>
                <a:ext cx="7147035" cy="2422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</a:t>
                </a:r>
              </a:p>
              <a:p>
                <a:r>
                  <a:rPr lang="en-US" sz="3200" u="none" strike="noStrike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Điện lượng chạy qua bình điện phân là</a:t>
                </a:r>
              </a:p>
              <a:p>
                <a:r>
                  <a:rPr lang="en-US" sz="32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=k.q =&gt; q =m/k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kern="1800" smtClean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1,65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kern="1800" smtClean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3,3.10</m:t>
                        </m:r>
                        <m:r>
                          <m:rPr>
                            <m:nor/>
                          </m:rPr>
                          <a:rPr lang="en-US" sz="3200" kern="1800" baseline="30000" smtClean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den>
                    </m:f>
                  </m:oMath>
                </a14:m>
                <a:r>
                  <a:rPr lang="en-US" sz="32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5000C</a:t>
                </a:r>
              </a:p>
              <a:p>
                <a:endParaRPr lang="en-US" sz="320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42E2866-C3B5-4AA7-AB1F-F29645E52C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9048" y="3909848"/>
                <a:ext cx="7147035" cy="2422330"/>
              </a:xfrm>
              <a:prstGeom prst="rect">
                <a:avLst/>
              </a:prstGeom>
              <a:blipFill>
                <a:blip r:embed="rId2"/>
                <a:stretch>
                  <a:fillRect l="-2131" t="-35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546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6CDA17C-1967-4443-B9A2-B83D474853D2}"/>
              </a:ext>
            </a:extLst>
          </p:cNvPr>
          <p:cNvSpPr txBox="1"/>
          <p:nvPr/>
        </p:nvSpPr>
        <p:spPr>
          <a:xfrm>
            <a:off x="1261240" y="1148426"/>
            <a:ext cx="10279117" cy="16471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3: </a:t>
            </a:r>
            <a:r>
              <a:rPr 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 điện phân đựng dung dịch AgNO</a:t>
            </a:r>
            <a:r>
              <a:rPr lang="en-US" sz="3200" baseline="-250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có anot bằng bạc mắc vào nguồn điện ξ=10 V , r=1 Ω. Điện trở của bình là 4 Ω. Tính khối lượng Ag bám vào katot sau 16 phút 5 giây.</a:t>
            </a:r>
            <a:endParaRPr lang="en-US" sz="32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B11CEA-98B3-44F7-8E0A-F02CCE29CA10}"/>
              </a:ext>
            </a:extLst>
          </p:cNvPr>
          <p:cNvSpPr txBox="1"/>
          <p:nvPr/>
        </p:nvSpPr>
        <p:spPr>
          <a:xfrm>
            <a:off x="1692165" y="354245"/>
            <a:ext cx="9459309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DÒNG ĐIỆN TRONG CHẤT ĐIỆN PHÂN</a:t>
            </a:r>
            <a:endParaRPr lang="en-US" sz="320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898300-6D3A-4B7E-8C19-521FA5717E59}"/>
              </a:ext>
            </a:extLst>
          </p:cNvPr>
          <p:cNvSpPr txBox="1"/>
          <p:nvPr/>
        </p:nvSpPr>
        <p:spPr>
          <a:xfrm>
            <a:off x="1093076" y="2858695"/>
            <a:ext cx="448791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</a:p>
          <a:p>
            <a:r>
              <a:rPr 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ξ=10 V</a:t>
            </a:r>
          </a:p>
          <a:p>
            <a:r>
              <a:rPr 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r=1 Ω</a:t>
            </a:r>
          </a:p>
          <a:p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= 4</a:t>
            </a:r>
            <a:r>
              <a:rPr 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Ω</a:t>
            </a:r>
          </a:p>
          <a:p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16 phút 5 giây = 965s</a:t>
            </a:r>
          </a:p>
          <a:p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108</a:t>
            </a:r>
          </a:p>
          <a:p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= 1</a:t>
            </a:r>
          </a:p>
          <a:p>
            <a:r>
              <a:rPr 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=</a:t>
            </a:r>
            <a:r>
              <a:rPr 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96500 C/mol</a:t>
            </a:r>
            <a:endParaRPr lang="en-US" sz="32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9842745-848B-4A3B-AFAC-EDC13AA9E456}"/>
                  </a:ext>
                </a:extLst>
              </p:cNvPr>
              <p:cNvSpPr txBox="1"/>
              <p:nvPr/>
            </p:nvSpPr>
            <p:spPr>
              <a:xfrm>
                <a:off x="5793997" y="3051824"/>
                <a:ext cx="6064469" cy="3645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</a:t>
                </a:r>
              </a:p>
              <a:p>
                <a:r>
                  <a:rPr lang="en-US" sz="32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Cường độ dòng điện chạy qua bình điện phân: 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smtClean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ξ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sz="32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smtClean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smtClean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3200" smtClean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32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2A</a:t>
                </a:r>
              </a:p>
              <a:p>
                <a:r>
                  <a:rPr lang="en-US" sz="32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 lượng Ag bám vào catot:</a:t>
                </a:r>
              </a:p>
              <a:p>
                <a:r>
                  <a:rPr lang="en-US" sz="320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</m:t>
                        </m:r>
                      </m:den>
                    </m:f>
                    <m:r>
                      <a:rPr lang="en-US" sz="3200" i="1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f>
                      <m:fPr>
                        <m:ctrlPr>
                          <a:rPr lang="en-US" sz="32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320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.I.t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smtClean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smtClean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96500</m:t>
                        </m:r>
                      </m:den>
                    </m:f>
                    <m:r>
                      <a:rPr lang="en-US" sz="3200" b="0" i="0" smtClean="0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f>
                      <m:fPr>
                        <m:ctrlPr>
                          <a:rPr lang="en-US" sz="32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smtClean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 smtClean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32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.2.965</a:t>
                </a:r>
              </a:p>
              <a:p>
                <a:r>
                  <a:rPr lang="en-US" sz="32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= 2,16g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9842745-848B-4A3B-AFAC-EDC13AA9E4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3997" y="3051824"/>
                <a:ext cx="6064469" cy="3645613"/>
              </a:xfrm>
              <a:prstGeom prst="rect">
                <a:avLst/>
              </a:prstGeom>
              <a:blipFill>
                <a:blip r:embed="rId2"/>
                <a:stretch>
                  <a:fillRect l="-2513" t="-2341" r="-1608" b="-4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359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8063104-52E9-4210-9F76-547F5AD2A784}"/>
              </a:ext>
            </a:extLst>
          </p:cNvPr>
          <p:cNvSpPr txBox="1"/>
          <p:nvPr/>
        </p:nvSpPr>
        <p:spPr>
          <a:xfrm>
            <a:off x="1686187" y="354245"/>
            <a:ext cx="9465287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DÒNG ĐIỆN TRONG CHẤT ĐIỆN PHÂN</a:t>
            </a:r>
            <a:endParaRPr lang="en-US" sz="320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6C93A3-D8D7-4A35-897F-998F023253DE}"/>
              </a:ext>
            </a:extLst>
          </p:cNvPr>
          <p:cNvSpPr txBox="1"/>
          <p:nvPr/>
        </p:nvSpPr>
        <p:spPr>
          <a:xfrm>
            <a:off x="1345324" y="1101889"/>
            <a:ext cx="10184524" cy="236635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4:</a:t>
            </a:r>
            <a:r>
              <a:rPr lang="en-US" sz="2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Một bình điện phân chứa dung dịch bạc nitrat (AgN0</a:t>
            </a:r>
            <a:r>
              <a:rPr lang="en-US" sz="2800" baseline="-250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có anôt bằng bạc và điện trở là 2,5 Ω. Hiệu điện thế giữa hai điện cực của bình này là 10 V. Bạc (Ag) có khối lượng mol là A = 108 g/mol và hoá trị n = 1. Xác định khối lượng bạc bám vào catôt sau 16 phút 5 giây.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4CE111-FC41-4105-B582-17BB1FD9B2C4}"/>
              </a:ext>
            </a:extLst>
          </p:cNvPr>
          <p:cNvSpPr txBox="1"/>
          <p:nvPr/>
        </p:nvSpPr>
        <p:spPr>
          <a:xfrm>
            <a:off x="1764485" y="3622582"/>
            <a:ext cx="40686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</a:p>
          <a:p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= </a:t>
            </a:r>
            <a:r>
              <a:rPr lang="en-US" sz="2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2,5 Ω</a:t>
            </a:r>
          </a:p>
          <a:p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= 10V</a:t>
            </a:r>
          </a:p>
          <a:p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=108g/mol</a:t>
            </a:r>
          </a:p>
          <a:p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=1</a:t>
            </a:r>
          </a:p>
          <a:p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16 phút 5 giây = 965s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30F74E-512B-4750-913D-2210E55000D3}"/>
                  </a:ext>
                </a:extLst>
              </p:cNvPr>
              <p:cNvSpPr txBox="1"/>
              <p:nvPr/>
            </p:nvSpPr>
            <p:spPr>
              <a:xfrm>
                <a:off x="6350468" y="3694745"/>
                <a:ext cx="4907559" cy="2391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</a:t>
                </a:r>
              </a:p>
              <a:p>
                <a:r>
                  <a:rPr lang="en-US" sz="28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= U/R=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2,5</m:t>
                        </m:r>
                      </m:den>
                    </m:f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endParaRPr lang="en-US" sz="2800" b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80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.I.t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smtClean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smtClean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96500</m:t>
                        </m:r>
                      </m:den>
                    </m:f>
                    <m:r>
                      <a:rPr lang="en-US" sz="2800" b="0" i="0" smtClean="0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smtClean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smtClean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8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.4.965</a:t>
                </a:r>
              </a:p>
              <a:p>
                <a:r>
                  <a:rPr lang="en-US" sz="28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= 4,32g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30F74E-512B-4750-913D-2210E5500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468" y="3694745"/>
                <a:ext cx="4907559" cy="2391104"/>
              </a:xfrm>
              <a:prstGeom prst="rect">
                <a:avLst/>
              </a:prstGeom>
              <a:blipFill>
                <a:blip r:embed="rId2"/>
                <a:stretch>
                  <a:fillRect l="-2609" t="-2551" b="-63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247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F4BE12-21DC-441D-A1FB-7137EA6D2F8C}"/>
              </a:ext>
            </a:extLst>
          </p:cNvPr>
          <p:cNvSpPr txBox="1"/>
          <p:nvPr/>
        </p:nvSpPr>
        <p:spPr>
          <a:xfrm>
            <a:off x="1501629" y="404579"/>
            <a:ext cx="9465287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DÒNG ĐIỆN TRONG CHẤT ĐIỆN PHÂN</a:t>
            </a:r>
            <a:endParaRPr lang="en-US" sz="320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3FC32E-77F7-422E-8B6C-BBF6D8233CB2}"/>
              </a:ext>
            </a:extLst>
          </p:cNvPr>
          <p:cNvSpPr txBox="1"/>
          <p:nvPr/>
        </p:nvSpPr>
        <p:spPr>
          <a:xfrm>
            <a:off x="1367405" y="1166482"/>
            <a:ext cx="10284903" cy="23746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5: </a:t>
            </a:r>
            <a:r>
              <a:rPr lang="en-US" sz="2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 bình điện phân chứa dung dịch AgNO</a:t>
            </a:r>
            <a:r>
              <a:rPr lang="en-US" sz="2800" baseline="-250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với anôt bằng bạc. Khối lượng bạc bám vào catôt của bình điện phân sau 16 phút 5 giây là 6,48 g. Biết bạc có khối lượng mol là A = 108 g/mol và hóa trị n = 1. Lấy số Fa–ra–đây F = 96500 C/mol. Tính cường độ dòng điện chạy qua bình điện phân đó.</a:t>
            </a:r>
            <a:endParaRPr lang="en-US" sz="2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3E6469-26CF-4A22-AB23-A7403BD8DE6D}"/>
              </a:ext>
            </a:extLst>
          </p:cNvPr>
          <p:cNvSpPr txBox="1"/>
          <p:nvPr/>
        </p:nvSpPr>
        <p:spPr>
          <a:xfrm>
            <a:off x="1608083" y="3605048"/>
            <a:ext cx="2703859" cy="3181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</a:p>
          <a:p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965s</a:t>
            </a:r>
          </a:p>
          <a:p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= 6,48g</a:t>
            </a:r>
          </a:p>
          <a:p>
            <a:r>
              <a:rPr lang="en-US" sz="2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= 96500 C/mol</a:t>
            </a:r>
          </a:p>
          <a:p>
            <a:r>
              <a:rPr lang="en-US" sz="28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= 108 g/mol</a:t>
            </a:r>
          </a:p>
          <a:p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 1</a:t>
            </a:r>
          </a:p>
          <a:p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I=?A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DC11611-EFAF-4688-A457-86C8CC581FC5}"/>
                  </a:ext>
                </a:extLst>
              </p:cNvPr>
              <p:cNvSpPr txBox="1"/>
              <p:nvPr/>
            </p:nvSpPr>
            <p:spPr>
              <a:xfrm>
                <a:off x="5226341" y="3809619"/>
                <a:ext cx="6694415" cy="2076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 </a:t>
                </a:r>
              </a:p>
              <a:p>
                <a:r>
                  <a:rPr lang="en-US" sz="28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80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ường độ dòng điện chạy qua bình điện phân </a:t>
                </a:r>
                <a:endParaRPr lang="en-US" sz="280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80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.I.t </a:t>
                </a:r>
                <a:r>
                  <a:rPr lang="en-US" sz="280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 6,48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96500</m:t>
                        </m:r>
                      </m:den>
                    </m:f>
                    <m:r>
                      <a:rPr lang="en-US" sz="280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8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.I.965</a:t>
                </a:r>
              </a:p>
              <a:p>
                <a:r>
                  <a:rPr lang="en-US" sz="28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 I = 6A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DC11611-EFAF-4688-A457-86C8CC581F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341" y="3809619"/>
                <a:ext cx="6694415" cy="2076081"/>
              </a:xfrm>
              <a:prstGeom prst="rect">
                <a:avLst/>
              </a:prstGeom>
              <a:blipFill>
                <a:blip r:embed="rId2"/>
                <a:stretch>
                  <a:fillRect l="-1820" t="-3226" r="-2639" b="-73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403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BEACA74-2678-4988-A9A9-082372B786B0}"/>
              </a:ext>
            </a:extLst>
          </p:cNvPr>
          <p:cNvSpPr txBox="1"/>
          <p:nvPr/>
        </p:nvSpPr>
        <p:spPr>
          <a:xfrm>
            <a:off x="1501629" y="404579"/>
            <a:ext cx="9465287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DÒNG ĐIỆN TRONG CHẤT ĐIỆN PHÂN</a:t>
            </a:r>
            <a:endParaRPr lang="en-US" sz="320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315D92-97B1-4B8A-9650-FBCD2C8908A7}"/>
              </a:ext>
            </a:extLst>
          </p:cNvPr>
          <p:cNvSpPr txBox="1"/>
          <p:nvPr/>
        </p:nvSpPr>
        <p:spPr>
          <a:xfrm>
            <a:off x="1208690" y="1114097"/>
            <a:ext cx="10636468" cy="16471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6:</a:t>
            </a:r>
            <a:r>
              <a:rPr 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 phân dung dịch AgNO3. biết cường độ dòng điện qua bình là 0,2A. Khối lượng Ag bám vào catôt là 0,216g. Hỏi thời gian điện phân bằng bao nhiêu? </a:t>
            </a:r>
            <a:endParaRPr lang="en-US" sz="32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D34267-1550-41B7-B69D-56808E30564A}"/>
              </a:ext>
            </a:extLst>
          </p:cNvPr>
          <p:cNvSpPr txBox="1"/>
          <p:nvPr/>
        </p:nvSpPr>
        <p:spPr>
          <a:xfrm>
            <a:off x="1322952" y="3099997"/>
            <a:ext cx="32385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</a:p>
          <a:p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?s</a:t>
            </a:r>
          </a:p>
          <a:p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= 0,216g</a:t>
            </a:r>
          </a:p>
          <a:p>
            <a:r>
              <a:rPr 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= 96500 C/mol</a:t>
            </a:r>
          </a:p>
          <a:p>
            <a:r>
              <a:rPr 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= 108 g/mol</a:t>
            </a:r>
          </a:p>
          <a:p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 1</a:t>
            </a:r>
          </a:p>
          <a:p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=2A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6CB7084-42DE-4549-87E8-A9D2F99AA953}"/>
                  </a:ext>
                </a:extLst>
              </p:cNvPr>
              <p:cNvSpPr txBox="1"/>
              <p:nvPr/>
            </p:nvSpPr>
            <p:spPr>
              <a:xfrm>
                <a:off x="5297214" y="3337613"/>
                <a:ext cx="6789683" cy="28520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 </a:t>
                </a:r>
              </a:p>
              <a:p>
                <a:r>
                  <a:rPr lang="en-US" sz="320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320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hời gian điện phân dung dịch AgNO3:</a:t>
                </a:r>
              </a:p>
              <a:p>
                <a:r>
                  <a:rPr lang="en-US" sz="320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</m:t>
                        </m:r>
                      </m:den>
                    </m:f>
                    <m:r>
                      <a:rPr lang="en-US" sz="3200" i="1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f>
                      <m:fPr>
                        <m:ctrlPr>
                          <a:rPr lang="en-US" sz="32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320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.I.t </a:t>
                </a:r>
                <a:r>
                  <a:rPr lang="en-US" sz="320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 0,216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96500</m:t>
                        </m:r>
                      </m:den>
                    </m:f>
                    <m:r>
                      <a:rPr lang="en-US" sz="320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f>
                      <m:fPr>
                        <m:ctrlP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20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32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.2.t</a:t>
                </a:r>
              </a:p>
              <a:p>
                <a:r>
                  <a:rPr lang="en-US" sz="32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 t= 96,5s</a:t>
                </a:r>
              </a:p>
              <a:p>
                <a:endParaRPr 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6CB7084-42DE-4549-87E8-A9D2F99AA9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214" y="3337613"/>
                <a:ext cx="6789683" cy="2852063"/>
              </a:xfrm>
              <a:prstGeom prst="rect">
                <a:avLst/>
              </a:prstGeom>
              <a:blipFill>
                <a:blip r:embed="rId2"/>
                <a:stretch>
                  <a:fillRect l="-2334" t="-29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67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24B607-0936-4B8F-B7F5-6D2D3FD3E89D}"/>
              </a:ext>
            </a:extLst>
          </p:cNvPr>
          <p:cNvSpPr txBox="1"/>
          <p:nvPr/>
        </p:nvSpPr>
        <p:spPr>
          <a:xfrm>
            <a:off x="3888828" y="588578"/>
            <a:ext cx="47401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về nhà: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E19EF1-0A04-4BD4-8006-7950344679B4}"/>
              </a:ext>
            </a:extLst>
          </p:cNvPr>
          <p:cNvSpPr txBox="1"/>
          <p:nvPr/>
        </p:nvSpPr>
        <p:spPr>
          <a:xfrm>
            <a:off x="1124607" y="1976362"/>
            <a:ext cx="10499834" cy="2598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3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Bài </a:t>
            </a:r>
            <a:r>
              <a:rPr lang="en-US" sz="3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pt-BR" sz="3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Dùng hiện tượng điện phân bằng dung dịch có chứa kim loại niken , ta thấy rằng đương lượng điện hóa là 3.10</a:t>
            </a:r>
            <a:r>
              <a:rPr lang="en-US" sz="32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-4</a:t>
            </a:r>
            <a:r>
              <a:rPr lang="en-US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g/C. Tính lượng niken bám vào katot khi có dòng điện 0,4 A chạy qua trong 50 giây.</a:t>
            </a:r>
            <a:endParaRPr lang="en-US" sz="320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57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963</Words>
  <Application>Microsoft Office PowerPoint</Application>
  <PresentationFormat>Widescreen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Hoàng Nga</dc:creator>
  <cp:lastModifiedBy>Hoàng Nga</cp:lastModifiedBy>
  <cp:revision>4</cp:revision>
  <dcterms:created xsi:type="dcterms:W3CDTF">2021-12-10T16:18:29Z</dcterms:created>
  <dcterms:modified xsi:type="dcterms:W3CDTF">2021-12-11T01:39:33Z</dcterms:modified>
</cp:coreProperties>
</file>